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Medium"/>
      <p:regular r:id="rId27"/>
      <p:bold r:id="rId28"/>
      <p:italic r:id="rId29"/>
      <p:boldItalic r:id="rId30"/>
    </p:embeddedFont>
    <p:embeddedFont>
      <p:font typeface="Montserrat ExtraLight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gHvM8bJf/W9HDZODZQuX6kzsfV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Medium-bold.fntdata"/><Relationship Id="rId27" Type="http://schemas.openxmlformats.org/officeDocument/2006/relationships/font" Target="fonts/MontserratMedium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Light-regular.fntdata"/><Relationship Id="rId30" Type="http://schemas.openxmlformats.org/officeDocument/2006/relationships/font" Target="fonts/MontserratMedium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boldItalic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6599d2cad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g2a6599d2c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6599d2ca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a6599d2ca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6599d2ca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a6599d2c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a6599d2cad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a6599d2cad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6599d2cad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a6599d2cad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a6599d2ca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a6599d2c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a6599d2cad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a6599d2cad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6599d2c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a6599d2c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a6599d2ca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2a6599d2ca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6599d2ca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2a6599d2c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6599d2ca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a6599d2c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5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60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3" name="Google Shape;5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6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2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62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5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6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8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68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69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69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69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69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69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2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70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70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70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70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70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70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70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70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71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71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3" name="Google Shape;93;p71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71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71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71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73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73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73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73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73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73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73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73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73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73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73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73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4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74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74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5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75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75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75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75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75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75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75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75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6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7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77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8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78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7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79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53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53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53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5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3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2" name="Google Shape;22;p5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" name="Google Shape;23;p5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0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1" name="Google Shape;141;p80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2" name="Google Shape;142;p80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1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81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2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8" name="Google Shape;148;p82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1" name="Google Shape;151;p8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8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4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84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4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5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6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5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6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7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8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58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58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58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9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59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59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59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5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9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59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1056300" y="1979675"/>
            <a:ext cx="7031400" cy="6447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Detecting Unintended Social Bias in Toxic Language Datasets </a:t>
            </a:r>
            <a:endParaRPr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397025" y="3347225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Presented by,</a:t>
            </a:r>
            <a:br>
              <a:rPr lang="en"/>
            </a:br>
            <a:r>
              <a:rPr lang="en"/>
              <a:t>Maruf Morshed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20101299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Section: 01</a:t>
            </a:r>
            <a:endParaRPr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562000" y="2624375"/>
            <a:ext cx="40200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803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CSE431 Paper Presentation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6243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sp>
        <p:nvSpPr>
          <p:cNvPr id="162" name="Google Shape;162;p1"/>
          <p:cNvSpPr txBox="1"/>
          <p:nvPr>
            <p:ph idx="1" type="subTitle"/>
          </p:nvPr>
        </p:nvSpPr>
        <p:spPr>
          <a:xfrm>
            <a:off x="3595125" y="3347225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Presented to,</a:t>
            </a:r>
            <a:br>
              <a:rPr lang="en"/>
            </a:br>
            <a:r>
              <a:rPr lang="en"/>
              <a:t>Annajiat Alim Rasel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Senior Lecturer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 University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6599d2cad_0_87"/>
          <p:cNvSpPr txBox="1"/>
          <p:nvPr>
            <p:ph type="title"/>
          </p:nvPr>
        </p:nvSpPr>
        <p:spPr>
          <a:xfrm>
            <a:off x="3610750" y="3453850"/>
            <a:ext cx="5131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251" name="Google Shape;251;g2a6599d2cad_0_87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52" name="Google Shape;252;g2a6599d2cad_0_87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Training Details</a:t>
            </a:r>
            <a:endParaRPr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1067250" y="2651775"/>
            <a:ext cx="3258900" cy="19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 layer BERT base uncased with batch size of 32 for two epochs.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Learning rates of 2e − 5, 3e − 5, 4e − 5, 5e − 5 </a:t>
            </a:r>
            <a:endParaRPr/>
          </a:p>
        </p:txBody>
      </p:sp>
      <p:sp>
        <p:nvSpPr>
          <p:cNvPr id="259" name="Google Shape;259;p20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</a:t>
            </a:r>
            <a:r>
              <a:rPr lang="en" sz="1300"/>
              <a:t> training batch size of 1, gradient accumulation step as 4, and 200 warm up steps.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Experiments were run with a single GeForce RTX 2080 Ti GPU.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Finetuning one GPT-2 model took around 40 minutes for 5 epochs</a:t>
            </a:r>
            <a:endParaRPr sz="1300"/>
          </a:p>
        </p:txBody>
      </p:sp>
      <p:sp>
        <p:nvSpPr>
          <p:cNvPr id="260" name="Google Shape;260;p20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BERT Training</a:t>
            </a:r>
            <a:endParaRPr/>
          </a:p>
        </p:txBody>
      </p:sp>
      <p:sp>
        <p:nvSpPr>
          <p:cNvPr id="261" name="Google Shape;261;p20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GPT-2 Training</a:t>
            </a:r>
            <a:endParaRPr/>
          </a:p>
        </p:txBody>
      </p:sp>
      <p:cxnSp>
        <p:nvCxnSpPr>
          <p:cNvPr id="262" name="Google Shape;262;p2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a6599d2cad_0_1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Experimental Setup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68" name="Google Shape;268;g2a6599d2cad_0_135"/>
          <p:cNvSpPr txBox="1"/>
          <p:nvPr>
            <p:ph idx="1" type="body"/>
          </p:nvPr>
        </p:nvSpPr>
        <p:spPr>
          <a:xfrm>
            <a:off x="938500" y="150025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Metrices</a:t>
            </a:r>
            <a:endParaRPr b="1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Baseline Models</a:t>
            </a:r>
            <a:endParaRPr b="1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Multi-task Learning</a:t>
            </a:r>
            <a:endParaRPr b="1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Generation Framework</a:t>
            </a:r>
            <a:endParaRPr b="1" sz="19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b="1" lang="en" sz="1900"/>
              <a:t>Results and Discussion</a:t>
            </a:r>
            <a:endParaRPr sz="1900"/>
          </a:p>
        </p:txBody>
      </p:sp>
      <p:cxnSp>
        <p:nvCxnSpPr>
          <p:cNvPr id="269" name="Google Shape;269;g2a6599d2cad_0_13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a6599d2cad_0_93"/>
          <p:cNvSpPr txBox="1"/>
          <p:nvPr>
            <p:ph type="title"/>
          </p:nvPr>
        </p:nvSpPr>
        <p:spPr>
          <a:xfrm>
            <a:off x="3760325" y="3453850"/>
            <a:ext cx="5105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800"/>
              <a:t>Mitigation of Model Bias</a:t>
            </a:r>
            <a:endParaRPr sz="2800"/>
          </a:p>
        </p:txBody>
      </p:sp>
      <p:sp>
        <p:nvSpPr>
          <p:cNvPr id="275" name="Google Shape;275;g2a6599d2cad_0_9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76" name="Google Shape;276;g2a6599d2cad_0_9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2a6599d2cad_0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25" y="1677225"/>
            <a:ext cx="5554175" cy="17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a6599d2cad_0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2600" y="1530325"/>
            <a:ext cx="3079000" cy="2082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6599d2cad_0_16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Counter Narratives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88" name="Google Shape;288;g2a6599d2cad_0_1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pic>
        <p:nvPicPr>
          <p:cNvPr id="289" name="Google Shape;289;g2a6599d2cad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00" y="1404938"/>
            <a:ext cx="3181350" cy="23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a6599d2cad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0875" y="1557338"/>
            <a:ext cx="319087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6599d2cad_0_99"/>
          <p:cNvSpPr txBox="1"/>
          <p:nvPr>
            <p:ph type="title"/>
          </p:nvPr>
        </p:nvSpPr>
        <p:spPr>
          <a:xfrm>
            <a:off x="3760325" y="3453850"/>
            <a:ext cx="5171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Conclusion and Future Work</a:t>
            </a:r>
            <a:endParaRPr sz="2500"/>
          </a:p>
        </p:txBody>
      </p:sp>
      <p:sp>
        <p:nvSpPr>
          <p:cNvPr id="296" name="Google Shape;296;g2a6599d2cad_0_99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97" name="Google Shape;297;g2a6599d2cad_0_99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a6599d2cad_0_105"/>
          <p:cNvSpPr txBox="1"/>
          <p:nvPr>
            <p:ph type="title"/>
          </p:nvPr>
        </p:nvSpPr>
        <p:spPr>
          <a:xfrm>
            <a:off x="3694225" y="3712950"/>
            <a:ext cx="50922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3200"/>
              <a:t>Acknowledgements</a:t>
            </a:r>
            <a:r>
              <a:rPr lang="en" sz="3200"/>
              <a:t> and Limitations</a:t>
            </a:r>
            <a:endParaRPr sz="3200"/>
          </a:p>
        </p:txBody>
      </p:sp>
      <p:sp>
        <p:nvSpPr>
          <p:cNvPr id="303" name="Google Shape;303;g2a6599d2cad_0_105"/>
          <p:cNvSpPr txBox="1"/>
          <p:nvPr>
            <p:ph idx="2" type="title"/>
          </p:nvPr>
        </p:nvSpPr>
        <p:spPr>
          <a:xfrm>
            <a:off x="132525" y="3287500"/>
            <a:ext cx="33285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 &amp; 08</a:t>
            </a:r>
            <a:endParaRPr/>
          </a:p>
        </p:txBody>
      </p:sp>
      <p:cxnSp>
        <p:nvCxnSpPr>
          <p:cNvPr id="304" name="Google Shape;304;g2a6599d2cad_0_105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2"/>
          <p:cNvSpPr txBox="1"/>
          <p:nvPr>
            <p:ph type="ctrTitle"/>
          </p:nvPr>
        </p:nvSpPr>
        <p:spPr>
          <a:xfrm>
            <a:off x="1273500" y="2079113"/>
            <a:ext cx="6597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"/>
              <a:t>Thank You!!!</a:t>
            </a:r>
            <a:endParaRPr/>
          </a:p>
        </p:txBody>
      </p:sp>
      <p:cxnSp>
        <p:nvCxnSpPr>
          <p:cNvPr id="310" name="Google Shape;310;p12"/>
          <p:cNvCxnSpPr/>
          <p:nvPr/>
        </p:nvCxnSpPr>
        <p:spPr>
          <a:xfrm>
            <a:off x="3190500" y="3064385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8" name="Google Shape;168;p3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169" name="Google Shape;169;p3"/>
          <p:cNvSpPr txBox="1"/>
          <p:nvPr>
            <p:ph idx="2" type="title"/>
          </p:nvPr>
        </p:nvSpPr>
        <p:spPr>
          <a:xfrm>
            <a:off x="5795899" y="2615575"/>
            <a:ext cx="25323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ToxicBias Dataset</a:t>
            </a:r>
            <a:endParaRPr/>
          </a:p>
        </p:txBody>
      </p:sp>
      <p:sp>
        <p:nvSpPr>
          <p:cNvPr id="170" name="Google Shape;170;p3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1" name="Google Shape;171;p3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2" name="Google Shape;172;p3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3" name="Google Shape;173;p3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4" name="Google Shape;174;p3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  <p:cxnSp>
        <p:nvCxnSpPr>
          <p:cNvPr id="175" name="Google Shape;175;p3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6599d2cad_0_0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1" name="Google Shape;181;g2a6599d2cad_0_0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Mitigation </a:t>
            </a:r>
            <a:endParaRPr/>
          </a:p>
        </p:txBody>
      </p:sp>
      <p:sp>
        <p:nvSpPr>
          <p:cNvPr id="182" name="Google Shape;182;g2a6599d2cad_0_0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3" name="Google Shape;183;g2a6599d2cad_0_0"/>
          <p:cNvSpPr txBox="1"/>
          <p:nvPr>
            <p:ph idx="4" type="title"/>
          </p:nvPr>
        </p:nvSpPr>
        <p:spPr>
          <a:xfrm>
            <a:off x="671350" y="2615575"/>
            <a:ext cx="2821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Experimental Setup</a:t>
            </a:r>
            <a:endParaRPr/>
          </a:p>
        </p:txBody>
      </p:sp>
      <p:sp>
        <p:nvSpPr>
          <p:cNvPr id="184" name="Google Shape;184;g2a6599d2cad_0_0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5" name="Google Shape;185;g2a6599d2cad_0_0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186" name="Google Shape;186;g2a6599d2cad_0_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187" name="Google Shape;187;g2a6599d2cad_0_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188" name="Google Shape;188;g2a6599d2cad_0_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6599d2cad_0_15"/>
          <p:cNvSpPr txBox="1"/>
          <p:nvPr>
            <p:ph idx="6" type="title"/>
          </p:nvPr>
        </p:nvSpPr>
        <p:spPr>
          <a:xfrm>
            <a:off x="2293475" y="187511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194" name="Google Shape;194;g2a6599d2cad_0_15"/>
          <p:cNvSpPr txBox="1"/>
          <p:nvPr>
            <p:ph type="title"/>
          </p:nvPr>
        </p:nvSpPr>
        <p:spPr>
          <a:xfrm>
            <a:off x="4783522" y="2719988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95" name="Google Shape;195;g2a6599d2cad_0_15"/>
          <p:cNvSpPr txBox="1"/>
          <p:nvPr>
            <p:ph idx="4" type="title"/>
          </p:nvPr>
        </p:nvSpPr>
        <p:spPr>
          <a:xfrm>
            <a:off x="1909150" y="2720000"/>
            <a:ext cx="26892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Acknowledgments</a:t>
            </a:r>
            <a:endParaRPr/>
          </a:p>
        </p:txBody>
      </p:sp>
      <p:sp>
        <p:nvSpPr>
          <p:cNvPr id="196" name="Google Shape;196;g2a6599d2cad_0_15"/>
          <p:cNvSpPr txBox="1"/>
          <p:nvPr>
            <p:ph idx="7" type="title"/>
          </p:nvPr>
        </p:nvSpPr>
        <p:spPr>
          <a:xfrm>
            <a:off x="4783525" y="187511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08</a:t>
            </a:r>
            <a:endParaRPr/>
          </a:p>
        </p:txBody>
      </p:sp>
      <p:cxnSp>
        <p:nvCxnSpPr>
          <p:cNvPr id="197" name="Google Shape;197;g2a6599d2cad_0_15"/>
          <p:cNvCxnSpPr/>
          <p:nvPr/>
        </p:nvCxnSpPr>
        <p:spPr>
          <a:xfrm>
            <a:off x="3128375" y="26505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  <p:cxnSp>
        <p:nvCxnSpPr>
          <p:cNvPr id="198" name="Google Shape;198;g2a6599d2cad_0_15"/>
          <p:cNvCxnSpPr/>
          <p:nvPr/>
        </p:nvCxnSpPr>
        <p:spPr>
          <a:xfrm>
            <a:off x="5618425" y="2650573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6"/>
          <p:cNvSpPr txBox="1"/>
          <p:nvPr>
            <p:ph type="title"/>
          </p:nvPr>
        </p:nvSpPr>
        <p:spPr>
          <a:xfrm>
            <a:off x="3760326" y="3453850"/>
            <a:ext cx="3525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04" name="Google Shape;204;p6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3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05" name="Google Shape;205;p6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a6599d2cad_0_75"/>
          <p:cNvSpPr txBox="1"/>
          <p:nvPr>
            <p:ph type="title"/>
          </p:nvPr>
        </p:nvSpPr>
        <p:spPr>
          <a:xfrm>
            <a:off x="3760326" y="3453850"/>
            <a:ext cx="35259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Related Work</a:t>
            </a:r>
            <a:endParaRPr/>
          </a:p>
        </p:txBody>
      </p:sp>
      <p:sp>
        <p:nvSpPr>
          <p:cNvPr id="211" name="Google Shape;211;g2a6599d2cad_0_7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12" name="Google Shape;212;g2a6599d2cad_0_75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7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Related work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8" name="Google Shape;218;p7"/>
          <p:cNvSpPr txBox="1"/>
          <p:nvPr>
            <p:ph idx="1" type="body"/>
          </p:nvPr>
        </p:nvSpPr>
        <p:spPr>
          <a:xfrm>
            <a:off x="938500" y="1500250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Offensive Text</a:t>
            </a:r>
            <a:endParaRPr b="1"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Hate Speech</a:t>
            </a:r>
            <a:endParaRPr b="1"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Bias in Embedding</a:t>
            </a:r>
            <a:endParaRPr b="1" sz="2100"/>
          </a:p>
          <a:p>
            <a:pPr indent="-3619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/>
              <a:t>Social bias datasets</a:t>
            </a:r>
            <a:endParaRPr b="1" sz="21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219" name="Google Shape;219;p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6599d2cad_0_81"/>
          <p:cNvSpPr txBox="1"/>
          <p:nvPr>
            <p:ph type="title"/>
          </p:nvPr>
        </p:nvSpPr>
        <p:spPr>
          <a:xfrm>
            <a:off x="3760325" y="3453850"/>
            <a:ext cx="4654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ToxicBias Dataset</a:t>
            </a:r>
            <a:endParaRPr/>
          </a:p>
        </p:txBody>
      </p:sp>
      <p:sp>
        <p:nvSpPr>
          <p:cNvPr id="225" name="Google Shape;225;g2a6599d2cad_0_8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8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26" name="Google Shape;226;g2a6599d2cad_0_8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700"/>
              <a:t> ToxicBias Dataset</a:t>
            </a:r>
            <a:endParaRPr sz="2700"/>
          </a:p>
        </p:txBody>
      </p:sp>
      <p:cxnSp>
        <p:nvCxnSpPr>
          <p:cNvPr id="232" name="Google Shape;232;p17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17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3.</a:t>
            </a:r>
            <a:r>
              <a:rPr lang="en" sz="1400">
                <a:solidFill>
                  <a:schemeClr val="lt1"/>
                </a:solidFill>
              </a:rPr>
              <a:t>1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4" name="Google Shape;234;p17"/>
          <p:cNvSpPr txBox="1"/>
          <p:nvPr>
            <p:ph idx="4294967295" type="subTitle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Social Bias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7"/>
          <p:cNvSpPr txBox="1"/>
          <p:nvPr>
            <p:ph idx="4294967295" type="title"/>
          </p:nvPr>
        </p:nvSpPr>
        <p:spPr>
          <a:xfrm>
            <a:off x="4738561" y="2097688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3.3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6" name="Google Shape;236;p17"/>
          <p:cNvSpPr txBox="1"/>
          <p:nvPr>
            <p:ph idx="4294967295" type="subTitle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 Annotation Process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7"/>
          <p:cNvSpPr txBox="1"/>
          <p:nvPr>
            <p:ph idx="4294967295" type="subTitle"/>
          </p:nvPr>
        </p:nvSpPr>
        <p:spPr>
          <a:xfrm>
            <a:off x="2879789" y="1892972"/>
            <a:ext cx="1527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 Social Bias Vs Hate Speech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7"/>
          <p:cNvSpPr txBox="1"/>
          <p:nvPr>
            <p:ph idx="4294967295" type="title"/>
          </p:nvPr>
        </p:nvSpPr>
        <p:spPr>
          <a:xfrm>
            <a:off x="2879786" y="3230845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3.2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9" name="Google Shape;239;p17"/>
          <p:cNvSpPr txBox="1"/>
          <p:nvPr>
            <p:ph idx="4294967295" type="subTitle"/>
          </p:nvPr>
        </p:nvSpPr>
        <p:spPr>
          <a:xfrm>
            <a:off x="6597339" y="1881059"/>
            <a:ext cx="15273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Annotation Challenges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17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3.4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41" name="Google Shape;241;p17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7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7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" name="Google Shape;245;p1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803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